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6" r:id="rId2"/>
    <p:sldId id="261" r:id="rId3"/>
    <p:sldId id="269" r:id="rId4"/>
    <p:sldId id="273" r:id="rId5"/>
    <p:sldId id="268" r:id="rId6"/>
    <p:sldId id="271" r:id="rId7"/>
    <p:sldId id="277" r:id="rId8"/>
    <p:sldId id="274" r:id="rId9"/>
    <p:sldId id="278" r:id="rId10"/>
    <p:sldId id="279" r:id="rId11"/>
  </p:sldIdLst>
  <p:sldSz cx="9144000" cy="6858000" type="screen4x3"/>
  <p:notesSz cx="6858000" cy="9144000"/>
  <p:embeddedFontLst>
    <p:embeddedFont>
      <p:font typeface="Matilda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8A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8.3333333333333332E-3"/>
                  <c:y val="8.3333333333333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3333333333333835E-3"/>
                  <c:y val="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7777777777777779E-3"/>
                  <c:y val="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Лист1!$B$4:$B$6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Лист1!$C$4:$C$6</c:f>
              <c:numCache>
                <c:formatCode>0%</c:formatCode>
                <c:ptCount val="3"/>
                <c:pt idx="0" formatCode="0.00%">
                  <c:v>0.14199999999999999</c:v>
                </c:pt>
                <c:pt idx="1">
                  <c:v>0.5</c:v>
                </c:pt>
                <c:pt idx="2" formatCode="0.00%">
                  <c:v>0.35699999999999998</c:v>
                </c:pt>
              </c:numCache>
            </c:numRef>
          </c:val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конец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7777777777777779E-3"/>
                  <c:y val="0.106481481481481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333333333334356E-3"/>
                  <c:y val="9.7222222222222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Лист1!$B$4:$B$6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Лист1!$D$4:$D$6</c:f>
              <c:numCache>
                <c:formatCode>0%</c:formatCode>
                <c:ptCount val="3"/>
                <c:pt idx="0" formatCode="0.00%">
                  <c:v>0.28499999999999998</c:v>
                </c:pt>
                <c:pt idx="1">
                  <c:v>0.5</c:v>
                </c:pt>
                <c:pt idx="2" formatCode="0.00%">
                  <c:v>0.214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18788576"/>
        <c:axId val="318787488"/>
        <c:axId val="0"/>
      </c:bar3DChart>
      <c:catAx>
        <c:axId val="31878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8787488"/>
        <c:crosses val="autoZero"/>
        <c:auto val="1"/>
        <c:lblAlgn val="ctr"/>
        <c:lblOffset val="100"/>
        <c:noMultiLvlLbl val="0"/>
      </c:catAx>
      <c:valAx>
        <c:axId val="31878748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1878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14.02.2021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t.depositphotos.com/1007989/4620/i/950/depositphotos_46208419-stock-photo-cooking-classes-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9038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cs typeface="Arial" charset="0"/>
              </a:rPr>
              <a:t>Муниципальное образование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cs typeface="Arial" charset="0"/>
              </a:rPr>
              <a:t>Красноселькупский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cs typeface="Arial" charset="0"/>
              </a:rPr>
              <a:t> район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cs typeface="Arial" charset="0"/>
              </a:rPr>
              <a:t>Муниципальное дошкольное образовательное учреждение детский сад «Буратино»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208040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cs typeface="Arial" charset="0"/>
              </a:rPr>
              <a:t>Отчет о реализации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cs typeface="Arial" charset="0"/>
              </a:rPr>
              <a:t>социально-образовательного проекта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cs typeface="Arial" charset="0"/>
              </a:rPr>
              <a:t>«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cs typeface="Arial" charset="0"/>
              </a:rPr>
              <a:t>Навигатум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cs typeface="Arial" charset="0"/>
              </a:rPr>
              <a:t>: в мире профессий»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5877272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b="1" dirty="0" smtClean="0">
              <a:latin typeface="Matilda" pitchFamily="2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atin typeface="Matilda" pitchFamily="2" charset="0"/>
                <a:cs typeface="Arial" charset="0"/>
              </a:rPr>
              <a:t>с</a:t>
            </a:r>
            <a:r>
              <a:rPr lang="ru-RU" b="1" dirty="0" smtClean="0">
                <a:latin typeface="Matilda" pitchFamily="2" charset="0"/>
                <a:cs typeface="Arial" charset="0"/>
              </a:rPr>
              <a:t>ело </a:t>
            </a:r>
            <a:r>
              <a:rPr lang="ru-RU" b="1" dirty="0" err="1" smtClean="0">
                <a:latin typeface="Matilda" pitchFamily="2" charset="0"/>
                <a:cs typeface="Arial" charset="0"/>
              </a:rPr>
              <a:t>Красноселькуп</a:t>
            </a:r>
            <a:endParaRPr lang="ru-RU" b="1" dirty="0">
              <a:latin typeface="Matilda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68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atic8.depositphotos.com/1005925/946/v/950/depositphotos_9464886-stock-illustration-kids-fram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07704" y="3033227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0000"/>
                </a:solidFill>
                <a:latin typeface="Matilda" pitchFamily="2" charset="0"/>
                <a:cs typeface="Arial" charset="0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60338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atic8.depositphotos.com/1005925/946/v/950/depositphotos_9464886-stock-illustration-kids-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75556" y="1272179"/>
            <a:ext cx="36724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latin typeface="Matilda" pitchFamily="2" charset="0"/>
                <a:cs typeface="Arial" charset="0"/>
              </a:rPr>
              <a:t>Проектным советом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latin typeface="Matilda" pitchFamily="2" charset="0"/>
                <a:cs typeface="Arial" charset="0"/>
              </a:rPr>
              <a:t>разработан долгосрочный проект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latin typeface="Matilda" pitchFamily="2" charset="0"/>
                <a:cs typeface="Arial" charset="0"/>
              </a:rPr>
              <a:t>(срок реализации </a:t>
            </a:r>
            <a:r>
              <a:rPr lang="ru-RU" sz="1400" b="1" dirty="0" smtClean="0">
                <a:latin typeface="Matilda" pitchFamily="2" charset="0"/>
                <a:cs typeface="Arial" charset="0"/>
              </a:rPr>
              <a:t>2019 </a:t>
            </a:r>
            <a:r>
              <a:rPr lang="ru-RU" sz="1400" b="1" dirty="0" smtClean="0">
                <a:latin typeface="Matilda" pitchFamily="2" charset="0"/>
                <a:cs typeface="Arial" charset="0"/>
              </a:rPr>
              <a:t>– </a:t>
            </a:r>
            <a:r>
              <a:rPr lang="ru-RU" sz="1400" b="1" dirty="0" smtClean="0">
                <a:latin typeface="Matilda" pitchFamily="2" charset="0"/>
                <a:cs typeface="Arial" charset="0"/>
              </a:rPr>
              <a:t>2021 </a:t>
            </a:r>
            <a:r>
              <a:rPr lang="ru-RU" sz="1400" b="1" dirty="0" smtClean="0">
                <a:latin typeface="Matilda" pitchFamily="2" charset="0"/>
                <a:cs typeface="Arial" charset="0"/>
              </a:rPr>
              <a:t>годы)</a:t>
            </a:r>
          </a:p>
        </p:txBody>
      </p:sp>
      <p:pic>
        <p:nvPicPr>
          <p:cNvPr id="12" name="Picture 7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988659" y="2100496"/>
            <a:ext cx="3024336" cy="132850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18339" y="3269677"/>
            <a:ext cx="367240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Matilda" pitchFamily="2" charset="0"/>
                <a:cs typeface="Arial" charset="0"/>
              </a:rPr>
              <a:t>Цель проекта: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 детей дошкольного возраста первичных представлений о мире профессий и интереса к профессионально-трудовой деятельности, о значении профессии в обществе и жизни каждого человека, положительного отношения к разным видам труда посредством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игровой развивающей среды  «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Навигатум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В мире профессий»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72164" y="1351507"/>
            <a:ext cx="41656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Matilda" pitchFamily="2" charset="0"/>
                <a:cs typeface="Arial" charset="0"/>
              </a:rPr>
              <a:t>Задачи </a:t>
            </a:r>
            <a:r>
              <a:rPr lang="ru-RU" sz="1200" b="1" dirty="0">
                <a:solidFill>
                  <a:srgbClr val="FF0000"/>
                </a:solidFill>
                <a:latin typeface="Matilda" pitchFamily="2" charset="0"/>
                <a:cs typeface="Arial" charset="0"/>
              </a:rPr>
              <a:t>проекта</a:t>
            </a:r>
            <a:r>
              <a:rPr lang="ru-RU" sz="1200" b="1" dirty="0" smtClean="0">
                <a:solidFill>
                  <a:srgbClr val="FF0000"/>
                </a:solidFill>
                <a:latin typeface="Matilda" pitchFamily="2" charset="0"/>
                <a:cs typeface="Arial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latin typeface="Matilda" pitchFamily="2" charset="0"/>
                <a:cs typeface="Arial" charset="0"/>
              </a:rPr>
              <a:t>1. Повысить профессиональную компетентность педагогических работников ДОУ по вопросам ранней профориентации детей дошкольного возраста;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latin typeface="Matilda" pitchFamily="2" charset="0"/>
                <a:cs typeface="Arial" charset="0"/>
              </a:rPr>
              <a:t>2. Разработать эффективные формы, методы и средства сопровождения ранней профориентации детей дошкольного возраста;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latin typeface="Matilda" pitchFamily="2" charset="0"/>
                <a:cs typeface="Arial" charset="0"/>
              </a:rPr>
              <a:t>3. Создать развивающую предметно-пространственную среду, способствующую формированию у дошкольников первичного представления о мире профессий и интереса к профессионально-трудовой деятельности посредством игровой развивающей среды «</a:t>
            </a:r>
            <a:r>
              <a:rPr lang="ru-RU" sz="1200" b="1" dirty="0" err="1" smtClean="0">
                <a:latin typeface="Matilda" pitchFamily="2" charset="0"/>
                <a:cs typeface="Arial" charset="0"/>
              </a:rPr>
              <a:t>Навигатум</a:t>
            </a:r>
            <a:r>
              <a:rPr lang="ru-RU" sz="1200" b="1" dirty="0" smtClean="0">
                <a:latin typeface="Matilda" pitchFamily="2" charset="0"/>
                <a:cs typeface="Arial" charset="0"/>
              </a:rPr>
              <a:t>: В мире профессий»;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latin typeface="Matilda" pitchFamily="2" charset="0"/>
                <a:cs typeface="Arial" charset="0"/>
              </a:rPr>
              <a:t>4. Организовать сотрудничество с семьями воспитанников, социальными партнерами по вопросам формирования у детей дошкольного возраста представлений о различных </a:t>
            </a:r>
            <a:r>
              <a:rPr lang="ru-RU" sz="1200" b="1" dirty="0" err="1" smtClean="0">
                <a:latin typeface="Matilda" pitchFamily="2" charset="0"/>
                <a:cs typeface="Arial" charset="0"/>
              </a:rPr>
              <a:t>пррфессиях</a:t>
            </a:r>
            <a:r>
              <a:rPr lang="ru-RU" sz="1200" b="1" dirty="0" smtClean="0">
                <a:latin typeface="Matilda" pitchFamily="2" charset="0"/>
                <a:cs typeface="Arial" charset="0"/>
              </a:rPr>
              <a:t>, их роли в обществе и жизни каждого человека, положительного отношения к разным видам труда;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 smtClean="0">
                <a:latin typeface="Matilda" pitchFamily="2" charset="0"/>
                <a:cs typeface="Arial" charset="0"/>
              </a:rPr>
              <a:t>5. Обеспечить обобщение, систематизацию и распространение имеющегося опыта по ранней профориентации дошкольников.</a:t>
            </a:r>
            <a:endParaRPr lang="ru-RU" sz="1200" b="1" dirty="0">
              <a:latin typeface="Matilda" pitchFamily="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atic8.depositphotos.com/1005925/946/v/950/depositphotos_9464886-stock-illustration-kids-fram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0026" y="1124744"/>
            <a:ext cx="3759886" cy="2335757"/>
          </a:xfrm>
          <a:prstGeom prst="rect">
            <a:avLst/>
          </a:prstGeom>
          <a:noFill/>
        </p:spPr>
      </p:pic>
      <p:pic>
        <p:nvPicPr>
          <p:cNvPr id="7" name="Picture 3"/>
          <p:cNvPicPr/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868144" y="2062393"/>
            <a:ext cx="3275856" cy="223301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016187" y="2492896"/>
            <a:ext cx="2023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Matilda" pitchFamily="2" charset="0"/>
                <a:cs typeface="Arial" charset="0"/>
              </a:rPr>
              <a:t>Отраслевая карта</a:t>
            </a:r>
            <a:endParaRPr lang="ru-RU" b="1" dirty="0">
              <a:solidFill>
                <a:srgbClr val="002060"/>
              </a:solidFill>
              <a:latin typeface="Matilda" pitchFamily="2" charset="0"/>
              <a:cs typeface="Arial" charset="0"/>
            </a:endParaRPr>
          </a:p>
        </p:txBody>
      </p:sp>
      <p:pic>
        <p:nvPicPr>
          <p:cNvPr id="9" name="Picture 1"/>
          <p:cNvPicPr/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30172" y="3408332"/>
            <a:ext cx="2813635" cy="34496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1520" y="3223666"/>
            <a:ext cx="3642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Matilda" pitchFamily="2" charset="0"/>
                <a:cs typeface="Arial" charset="0"/>
              </a:rPr>
              <a:t>Книга для чтения «</a:t>
            </a:r>
            <a:r>
              <a:rPr lang="ru-RU" b="1" dirty="0" err="1" smtClean="0">
                <a:solidFill>
                  <a:srgbClr val="002060"/>
                </a:solidFill>
                <a:latin typeface="Matilda" pitchFamily="2" charset="0"/>
                <a:cs typeface="Arial" charset="0"/>
              </a:rPr>
              <a:t>Профисказки</a:t>
            </a:r>
            <a:r>
              <a:rPr lang="ru-RU" b="1" dirty="0" smtClean="0">
                <a:solidFill>
                  <a:srgbClr val="002060"/>
                </a:solidFill>
                <a:latin typeface="Matilda" pitchFamily="2" charset="0"/>
                <a:cs typeface="Arial" charset="0"/>
              </a:rPr>
              <a:t>»</a:t>
            </a:r>
            <a:endParaRPr lang="ru-RU" b="1" dirty="0">
              <a:solidFill>
                <a:srgbClr val="002060"/>
              </a:solidFill>
              <a:latin typeface="Matilda" pitchFamily="2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292952"/>
            <a:ext cx="57606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Методический комплекс игровой развивающей среды </a:t>
            </a:r>
            <a:r>
              <a:rPr lang="ru-RU" sz="2400" b="1" dirty="0" smtClean="0">
                <a:solidFill>
                  <a:srgbClr val="FF0000"/>
                </a:solidFill>
                <a:latin typeface="Matilda" pitchFamily="2" charset="0"/>
                <a:cs typeface="Arial" charset="0"/>
              </a:rPr>
              <a:t>«</a:t>
            </a:r>
            <a:r>
              <a:rPr lang="ru-RU" sz="2400" b="1" dirty="0" err="1" smtClean="0">
                <a:solidFill>
                  <a:srgbClr val="FF0000"/>
                </a:solidFill>
                <a:latin typeface="Matilda" pitchFamily="2" charset="0"/>
                <a:cs typeface="Arial" charset="0"/>
              </a:rPr>
              <a:t>Навигатум</a:t>
            </a:r>
            <a:r>
              <a:rPr lang="ru-RU" sz="2400" b="1" dirty="0" smtClean="0">
                <a:solidFill>
                  <a:srgbClr val="FF0000"/>
                </a:solidFill>
                <a:latin typeface="Matilda" pitchFamily="2" charset="0"/>
                <a:cs typeface="Arial" charset="0"/>
              </a:rPr>
              <a:t>: В мире профессий»</a:t>
            </a:r>
            <a:endParaRPr lang="ru-RU" sz="2400" b="1" dirty="0">
              <a:solidFill>
                <a:srgbClr val="FF0000"/>
              </a:solidFill>
              <a:latin typeface="Matilda" pitchFamily="2" charset="0"/>
              <a:cs typeface="Arial" charset="0"/>
            </a:endParaRPr>
          </a:p>
        </p:txBody>
      </p:sp>
      <p:pic>
        <p:nvPicPr>
          <p:cNvPr id="11" name="Picture 4"/>
          <p:cNvPicPr/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2843806" y="4063334"/>
            <a:ext cx="4752529" cy="2794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919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atic8.depositphotos.com/1005925/946/v/950/depositphotos_9464886-stock-illustration-kids-fram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79" y="1628898"/>
            <a:ext cx="3240359" cy="20008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79479" y="116723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rgbClr val="FF0000"/>
                </a:solidFill>
                <a:latin typeface="Matilda" pitchFamily="2" charset="0"/>
                <a:cs typeface="Arial" charset="0"/>
              </a:rPr>
              <a:t>Профориентационный</a:t>
            </a:r>
            <a:r>
              <a:rPr lang="ru-RU" sz="2400" b="1" dirty="0" smtClean="0">
                <a:solidFill>
                  <a:srgbClr val="FF0000"/>
                </a:solidFill>
                <a:latin typeface="Matilda" pitchFamily="2" charset="0"/>
                <a:cs typeface="Arial" charset="0"/>
              </a:rPr>
              <a:t> центр </a:t>
            </a:r>
            <a:endParaRPr lang="ru-RU" sz="2400" b="1" dirty="0">
              <a:solidFill>
                <a:srgbClr val="FF0000"/>
              </a:solidFill>
              <a:latin typeface="Matilda" pitchFamily="2" charset="0"/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9290" y="166075"/>
            <a:ext cx="2374035" cy="20418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2712" y="2696805"/>
            <a:ext cx="2744436" cy="20583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95291" y="345041"/>
            <a:ext cx="2691789" cy="20188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7029" y="4530650"/>
            <a:ext cx="2623402" cy="20312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304" y="3751981"/>
            <a:ext cx="2421381" cy="18160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137" y="4024849"/>
            <a:ext cx="2124863" cy="28331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59" y="3751981"/>
            <a:ext cx="2504243" cy="174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atic8.depositphotos.com/1005925/946/v/950/depositphotos_9464886-stock-illustration-kids-fram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546" y="1226661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Matilda" pitchFamily="2" charset="0"/>
                <a:cs typeface="Arial" charset="0"/>
              </a:rPr>
              <a:t>Формы и методы работы с детьми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Matilda" pitchFamily="2" charset="0"/>
                <a:cs typeface="Arial" charset="0"/>
              </a:rPr>
              <a:t>по профориентации:</a:t>
            </a:r>
            <a:endParaRPr lang="ru-RU" b="1" dirty="0">
              <a:solidFill>
                <a:srgbClr val="FF0000"/>
              </a:solidFill>
              <a:latin typeface="Matilda" pitchFamily="2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108" y="1806991"/>
            <a:ext cx="63267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Matilda" pitchFamily="2" charset="0"/>
                <a:cs typeface="Arial" charset="0"/>
              </a:rPr>
              <a:t>Непосредственно – образовательная деятельность;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Matilda" pitchFamily="2" charset="0"/>
                <a:cs typeface="Arial" charset="0"/>
              </a:rPr>
              <a:t>Чтение </a:t>
            </a:r>
            <a:r>
              <a:rPr lang="ru-RU" b="1" dirty="0" smtClean="0">
                <a:solidFill>
                  <a:srgbClr val="002060"/>
                </a:solidFill>
                <a:latin typeface="Matilda" pitchFamily="2" charset="0"/>
                <a:cs typeface="Arial" charset="0"/>
              </a:rPr>
              <a:t>«</a:t>
            </a:r>
            <a:r>
              <a:rPr lang="ru-RU" b="1" dirty="0" err="1" smtClean="0">
                <a:solidFill>
                  <a:srgbClr val="002060"/>
                </a:solidFill>
                <a:latin typeface="Matilda" pitchFamily="2" charset="0"/>
                <a:cs typeface="Arial" charset="0"/>
              </a:rPr>
              <a:t>Профисказки</a:t>
            </a:r>
            <a:r>
              <a:rPr lang="ru-RU" b="1" dirty="0" smtClean="0">
                <a:solidFill>
                  <a:srgbClr val="002060"/>
                </a:solidFill>
                <a:latin typeface="Matilda" pitchFamily="2" charset="0"/>
                <a:cs typeface="Arial" charset="0"/>
              </a:rPr>
              <a:t>: Приключения </a:t>
            </a:r>
            <a:r>
              <a:rPr lang="ru-RU" b="1" dirty="0" err="1" smtClean="0">
                <a:solidFill>
                  <a:srgbClr val="002060"/>
                </a:solidFill>
                <a:latin typeface="Matilda" pitchFamily="2" charset="0"/>
                <a:cs typeface="Arial" charset="0"/>
              </a:rPr>
              <a:t>Бабахина</a:t>
            </a:r>
            <a:r>
              <a:rPr lang="ru-RU" b="1" dirty="0" smtClean="0">
                <a:solidFill>
                  <a:srgbClr val="002060"/>
                </a:solidFill>
                <a:latin typeface="Matilda" pitchFamily="2" charset="0"/>
                <a:cs typeface="Arial" charset="0"/>
              </a:rPr>
              <a:t> и его друзей»;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Matilda" pitchFamily="2" charset="0"/>
                <a:cs typeface="Arial" charset="0"/>
              </a:rPr>
              <a:t>Решение </a:t>
            </a:r>
            <a:r>
              <a:rPr lang="ru-RU" b="1" dirty="0" smtClean="0">
                <a:solidFill>
                  <a:srgbClr val="002060"/>
                </a:solidFill>
                <a:latin typeface="Matilda" pitchFamily="2" charset="0"/>
                <a:cs typeface="Arial" charset="0"/>
              </a:rPr>
              <a:t>проблемных ситуаций </a:t>
            </a:r>
            <a:r>
              <a:rPr lang="ru-RU" b="1" dirty="0">
                <a:solidFill>
                  <a:srgbClr val="002060"/>
                </a:solidFill>
                <a:latin typeface="Matilda" pitchFamily="2" charset="0"/>
                <a:cs typeface="Arial" charset="0"/>
              </a:rPr>
              <a:t>;</a:t>
            </a:r>
            <a:endParaRPr lang="ru-RU" b="1" dirty="0" smtClean="0">
              <a:solidFill>
                <a:srgbClr val="002060"/>
              </a:solidFill>
              <a:latin typeface="Matilda" pitchFamily="2" charset="0"/>
              <a:cs typeface="Arial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Matilda" pitchFamily="2" charset="0"/>
                <a:cs typeface="Arial" charset="0"/>
              </a:rPr>
              <a:t>Рассматривание картин иллюстраций;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Matilda" pitchFamily="2" charset="0"/>
                <a:cs typeface="Arial" charset="0"/>
              </a:rPr>
              <a:t>Просмотр и обсуждение мультфильмов;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Matilda" pitchFamily="2" charset="0"/>
                <a:cs typeface="Arial" charset="0"/>
              </a:rPr>
              <a:t>Сюжетно-ролевые игры;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b="1" dirty="0" smtClean="0">
              <a:solidFill>
                <a:srgbClr val="002060"/>
              </a:solidFill>
              <a:latin typeface="Matilda" pitchFamily="2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5550"/>
            <a:ext cx="2762826" cy="16542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826" y="5232894"/>
            <a:ext cx="3321343" cy="16068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36912"/>
            <a:ext cx="2755177" cy="19184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843" y="620306"/>
            <a:ext cx="2759157" cy="2033573"/>
          </a:xfrm>
          <a:prstGeom prst="rect">
            <a:avLst/>
          </a:prstGeom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251506"/>
              </p:ext>
            </p:extLst>
          </p:nvPr>
        </p:nvGraphicFramePr>
        <p:xfrm>
          <a:off x="2803317" y="3411654"/>
          <a:ext cx="3816424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70" y="4555349"/>
            <a:ext cx="3050856" cy="2284443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683568" y="3828686"/>
            <a:ext cx="2664296" cy="133319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36865" y="4172425"/>
            <a:ext cx="2710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Matilda" pitchFamily="2" charset="0"/>
                <a:cs typeface="Arial" charset="0"/>
              </a:rPr>
              <a:t>Мониторинг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latin typeface="Matilda" pitchFamily="2" charset="0"/>
                <a:cs typeface="Arial" charset="0"/>
              </a:rPr>
              <a:t>ОО </a:t>
            </a:r>
            <a:r>
              <a:rPr lang="ru-RU" sz="1400" b="1" dirty="0">
                <a:solidFill>
                  <a:srgbClr val="FF0000"/>
                </a:solidFill>
                <a:latin typeface="Matilda" pitchFamily="2" charset="0"/>
                <a:cs typeface="Arial" charset="0"/>
              </a:rPr>
              <a:t>«Познавательное развитие» </a:t>
            </a:r>
          </a:p>
        </p:txBody>
      </p:sp>
    </p:spTree>
    <p:extLst>
      <p:ext uri="{BB962C8B-B14F-4D97-AF65-F5344CB8AC3E}">
        <p14:creationId xmlns:p14="http://schemas.microsoft.com/office/powerpoint/2010/main" val="9173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atic8.depositphotos.com/1005925/946/v/950/depositphotos_9464886-stock-illustration-kids-fram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3645" y="13507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Matilda" pitchFamily="2" charset="0"/>
                <a:cs typeface="Arial" charset="0"/>
              </a:rPr>
              <a:t>Поиск на карте, где разворачиваются события сказки</a:t>
            </a:r>
            <a:endParaRPr lang="ru-RU" b="1" dirty="0">
              <a:solidFill>
                <a:prstClr val="black"/>
              </a:solidFill>
              <a:latin typeface="Matilda" pitchFamily="2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97672" y="30253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Matilda" pitchFamily="2" charset="0"/>
                <a:cs typeface="Arial" charset="0"/>
              </a:rPr>
              <a:t>Сюжетно- ролевые игры</a:t>
            </a:r>
            <a:endParaRPr lang="ru-RU" b="1" dirty="0">
              <a:solidFill>
                <a:prstClr val="black"/>
              </a:solidFill>
              <a:latin typeface="Matilda" pitchFamily="2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672" y="3371578"/>
            <a:ext cx="2797643" cy="15736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2" y="3930805"/>
            <a:ext cx="2876703" cy="1594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32" y="1974559"/>
            <a:ext cx="2876703" cy="18718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667" y="1080827"/>
            <a:ext cx="3305359" cy="18592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34" y="4016773"/>
            <a:ext cx="2219892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atic8.depositphotos.com/1005925/946/v/950/depositphotos_9464886-stock-illustration-kids-fram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546" y="1226661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Matilda" pitchFamily="2" charset="0"/>
                <a:cs typeface="Arial" charset="0"/>
              </a:rPr>
              <a:t>Взаимодействие с социумом:</a:t>
            </a:r>
            <a:endParaRPr lang="ru-RU" sz="2000" b="1" dirty="0">
              <a:solidFill>
                <a:srgbClr val="FF0000"/>
              </a:solidFill>
              <a:latin typeface="Matilda" pitchFamily="2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623398"/>
            <a:ext cx="632671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  <a:latin typeface="Matilda" pitchFamily="2" charset="0"/>
                <a:cs typeface="Arial" charset="0"/>
              </a:rPr>
              <a:t>Экскурсии: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Matilda" pitchFamily="2" charset="0"/>
                <a:cs typeface="Arial" charset="0"/>
              </a:rPr>
              <a:t>в детскую поликлинику (стоматологический кабинет);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Matilda" pitchFamily="2" charset="0"/>
                <a:cs typeface="Arial" charset="0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latin typeface="Matilda" pitchFamily="2" charset="0"/>
                <a:cs typeface="Arial" charset="0"/>
              </a:rPr>
              <a:t> Дом ремесел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Matilda" pitchFamily="2" charset="0"/>
                <a:cs typeface="Arial" charset="0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latin typeface="Matilda" pitchFamily="2" charset="0"/>
                <a:cs typeface="Arial" charset="0"/>
              </a:rPr>
              <a:t> пожарную часть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00000"/>
                </a:solidFill>
                <a:latin typeface="Matilda" pitchFamily="2" charset="0"/>
                <a:cs typeface="Arial" charset="0"/>
              </a:rPr>
              <a:t>Тематические мероприятия «Гость группы: встречи с людьми разных профессий»: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atilda" pitchFamily="2" charset="0"/>
                <a:cs typeface="Arial" charset="0"/>
              </a:rPr>
              <a:t>Встреча с инженерами группы профилактики пожаров 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atilda" pitchFamily="2" charset="0"/>
                <a:cs typeface="Arial" charset="0"/>
              </a:rPr>
              <a:t>Встреча с работниками детской библиотеки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atilda" pitchFamily="2" charset="0"/>
                <a:cs typeface="Arial" charset="0"/>
              </a:rPr>
              <a:t>Встреча с сотрудником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Matilda" pitchFamily="2" charset="0"/>
                <a:cs typeface="Arial" charset="0"/>
              </a:rPr>
              <a:t>госавтоинспекции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atilda" pitchFamily="2" charset="0"/>
                <a:cs typeface="Arial" charset="0"/>
              </a:rPr>
              <a:t> ОГИБДД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b="1" dirty="0" smtClean="0">
              <a:solidFill>
                <a:schemeClr val="tx2"/>
              </a:solidFill>
              <a:latin typeface="Matilda" pitchFamily="2" charset="0"/>
              <a:cs typeface="Arial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ru-RU" b="1" dirty="0" smtClean="0">
              <a:solidFill>
                <a:srgbClr val="002060"/>
              </a:solidFill>
              <a:latin typeface="Matilda" pitchFamily="2" charset="0"/>
              <a:cs typeface="Arial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ru-RU" b="1" dirty="0" smtClean="0">
              <a:solidFill>
                <a:srgbClr val="002060"/>
              </a:solidFill>
              <a:latin typeface="Matilda" pitchFamily="2" charset="0"/>
              <a:cs typeface="Arial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41168"/>
            <a:ext cx="3407702" cy="1916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04" y="4941168"/>
            <a:ext cx="3067516" cy="19326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220" y="4941168"/>
            <a:ext cx="2668780" cy="19168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787" y="0"/>
            <a:ext cx="2571213" cy="19284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798" y="3068960"/>
            <a:ext cx="2475202" cy="185640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797" y="1875837"/>
            <a:ext cx="2469940" cy="124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5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atic8.depositphotos.com/1005925/946/v/950/depositphotos_9464886-stock-illustration-kids-fram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90158" y="1136947"/>
            <a:ext cx="29529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FF0000"/>
                </a:solidFill>
                <a:latin typeface="Matilda" pitchFamily="2" charset="0"/>
                <a:cs typeface="Arial" charset="0"/>
              </a:rPr>
              <a:t>Диссеминация опыта работы 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0" y="1415204"/>
            <a:ext cx="1375918" cy="1944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3" y="3429000"/>
            <a:ext cx="1314851" cy="18205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83" y="1441739"/>
            <a:ext cx="2357073" cy="12660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25" y="3802574"/>
            <a:ext cx="1228339" cy="17007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039" y="4056502"/>
            <a:ext cx="2409938" cy="13545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06" y="1707591"/>
            <a:ext cx="2241004" cy="168075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72000" y="112281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600" b="1" dirty="0">
                <a:solidFill>
                  <a:srgbClr val="FF0000"/>
                </a:solidFill>
                <a:latin typeface="Matilda" pitchFamily="2" charset="0"/>
                <a:cs typeface="Arial" charset="0"/>
              </a:rPr>
              <a:t> Участие воспитанников </a:t>
            </a:r>
          </a:p>
          <a:p>
            <a:pPr lvl="0" algn="ctr"/>
            <a:r>
              <a:rPr lang="ru-RU" sz="1600" b="1" dirty="0">
                <a:solidFill>
                  <a:srgbClr val="FF0000"/>
                </a:solidFill>
                <a:latin typeface="Matilda" pitchFamily="2" charset="0"/>
                <a:cs typeface="Arial" charset="0"/>
              </a:rPr>
              <a:t>в конкурсах различного уровня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94416" y="3625638"/>
            <a:ext cx="3475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Matilda" pitchFamily="2" charset="0"/>
                <a:cs typeface="Arial" charset="0"/>
              </a:rPr>
              <a:t>Конкурс чтецов «На страже закона»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71957" y="2854949"/>
            <a:ext cx="36984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Matilda" pitchFamily="2" charset="0"/>
                <a:cs typeface="Arial" charset="0"/>
              </a:rPr>
              <a:t>Конкурс рисунков посвященных </a:t>
            </a:r>
          </a:p>
          <a:p>
            <a:pPr lvl="0" algn="ctr"/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Matilda" pitchFamily="2" charset="0"/>
                <a:cs typeface="Arial" charset="0"/>
              </a:rPr>
              <a:t>370-ой годовщине со Дня образования </a:t>
            </a:r>
          </a:p>
          <a:p>
            <a:pPr lvl="0" algn="ctr"/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  <a:latin typeface="Matilda" pitchFamily="2" charset="0"/>
                <a:cs typeface="Arial" charset="0"/>
              </a:rPr>
              <a:t>Пожарной охраны России </a:t>
            </a:r>
            <a:endParaRPr lang="ru-RU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5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tatic8.depositphotos.com/1005925/946/v/950/depositphotos_9464886-stock-illustration-kids-fram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43608" y="1340768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FF0000"/>
                </a:solidFill>
                <a:latin typeface="Matilda" pitchFamily="2" charset="0"/>
                <a:cs typeface="Arial" charset="0"/>
              </a:rPr>
              <a:t>Сообщество в социальных сетях «</a:t>
            </a:r>
            <a:r>
              <a:rPr lang="ru-RU" sz="2000" b="1" dirty="0" err="1" smtClean="0">
                <a:solidFill>
                  <a:srgbClr val="FF0000"/>
                </a:solidFill>
                <a:latin typeface="Matilda" pitchFamily="2" charset="0"/>
                <a:cs typeface="Arial" charset="0"/>
              </a:rPr>
              <a:t>Вконтакте</a:t>
            </a:r>
            <a:r>
              <a:rPr lang="ru-RU" sz="2000" b="1" dirty="0" smtClean="0">
                <a:solidFill>
                  <a:srgbClr val="FF0000"/>
                </a:solidFill>
                <a:latin typeface="Matilda" pitchFamily="2" charset="0"/>
                <a:cs typeface="Arial" charset="0"/>
              </a:rPr>
              <a:t>»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54583"/>
            <a:ext cx="1152128" cy="10494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48" y="2680349"/>
            <a:ext cx="1559117" cy="27506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358" y="2680349"/>
            <a:ext cx="1633594" cy="28123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51366"/>
            <a:ext cx="1678948" cy="284129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15815" y="169486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Навигатум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Игровые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профориентационные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высококачественные и эффективные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06932" y="2341795"/>
            <a:ext cx="25930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Профисказки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Навигатум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749" y="2739871"/>
            <a:ext cx="1497402" cy="268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8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393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Times New Roman</vt:lpstr>
      <vt:lpstr>Wingdings</vt:lpstr>
      <vt:lpstr>Arial</vt:lpstr>
      <vt:lpstr>Matilda</vt:lpstr>
      <vt:lpstr>Calibri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Buk 3</cp:lastModifiedBy>
  <cp:revision>117</cp:revision>
  <dcterms:created xsi:type="dcterms:W3CDTF">2014-07-06T18:18:01Z</dcterms:created>
  <dcterms:modified xsi:type="dcterms:W3CDTF">2021-02-14T10:59:16Z</dcterms:modified>
</cp:coreProperties>
</file>